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E88CED4-5D9A-43A7-9E02-C3F8AC2A7798}"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C7F5-BBD8-4167-A5E4-966E6D4BD4AE}"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613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1E88CED4-5D9A-43A7-9E02-C3F8AC2A7798}" type="datetimeFigureOut">
              <a:rPr lang="tr-TR" smtClean="0"/>
              <a:t>22.03.2019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240899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88CED4-5D9A-43A7-9E02-C3F8AC2A7798}"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2284785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88CED4-5D9A-43A7-9E02-C3F8AC2A7798}"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C7F5-BBD8-4167-A5E4-966E6D4BD4AE}"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37091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88CED4-5D9A-43A7-9E02-C3F8AC2A7798}"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3035825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88CED4-5D9A-43A7-9E02-C3F8AC2A7798}"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C7F5-BBD8-4167-A5E4-966E6D4BD4AE}"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58020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88CED4-5D9A-43A7-9E02-C3F8AC2A7798}"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2589481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88CED4-5D9A-43A7-9E02-C3F8AC2A7798}"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931519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88CED4-5D9A-43A7-9E02-C3F8AC2A7798}"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289096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88CED4-5D9A-43A7-9E02-C3F8AC2A7798}"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327342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E88CED4-5D9A-43A7-9E02-C3F8AC2A7798}"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295225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E88CED4-5D9A-43A7-9E02-C3F8AC2A7798}" type="datetimeFigureOut">
              <a:rPr lang="tr-TR" smtClean="0"/>
              <a:t>22.03.2019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2654389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E88CED4-5D9A-43A7-9E02-C3F8AC2A7798}" type="datetimeFigureOut">
              <a:rPr lang="tr-TR" smtClean="0"/>
              <a:t>22.03.2019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66095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E88CED4-5D9A-43A7-9E02-C3F8AC2A7798}" type="datetimeFigureOut">
              <a:rPr lang="tr-TR" smtClean="0"/>
              <a:t>22.03.2019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1049209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8CED4-5D9A-43A7-9E02-C3F8AC2A7798}" type="datetimeFigureOut">
              <a:rPr lang="tr-TR" smtClean="0"/>
              <a:t>22.03.2019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312000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E88CED4-5D9A-43A7-9E02-C3F8AC2A7798}" type="datetimeFigureOut">
              <a:rPr lang="tr-TR" smtClean="0"/>
              <a:t>22.03.2019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2499776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E88CED4-5D9A-43A7-9E02-C3F8AC2A7798}" type="datetimeFigureOut">
              <a:rPr lang="tr-TR" smtClean="0"/>
              <a:t>22.03.2019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0CC7F5-BBD8-4167-A5E4-966E6D4BD4AE}" type="slidenum">
              <a:rPr lang="tr-TR" smtClean="0"/>
              <a:t>‹#›</a:t>
            </a:fld>
            <a:endParaRPr lang="tr-TR"/>
          </a:p>
        </p:txBody>
      </p:sp>
    </p:spTree>
    <p:extLst>
      <p:ext uri="{BB962C8B-B14F-4D97-AF65-F5344CB8AC3E}">
        <p14:creationId xmlns:p14="http://schemas.microsoft.com/office/powerpoint/2010/main" val="474274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E88CED4-5D9A-43A7-9E02-C3F8AC2A7798}" type="datetimeFigureOut">
              <a:rPr lang="tr-TR" smtClean="0"/>
              <a:t>22.03.2019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B0CC7F5-BBD8-4167-A5E4-966E6D4BD4AE}" type="slidenum">
              <a:rPr lang="tr-TR" smtClean="0"/>
              <a:t>‹#›</a:t>
            </a:fld>
            <a:endParaRPr lang="tr-TR"/>
          </a:p>
        </p:txBody>
      </p:sp>
    </p:spTree>
    <p:extLst>
      <p:ext uri="{BB962C8B-B14F-4D97-AF65-F5344CB8AC3E}">
        <p14:creationId xmlns:p14="http://schemas.microsoft.com/office/powerpoint/2010/main" val="24525421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1" y="685799"/>
            <a:ext cx="9909765" cy="3507378"/>
          </a:xfrm>
        </p:spPr>
        <p:txBody>
          <a:bodyPr>
            <a:normAutofit/>
          </a:bodyPr>
          <a:lstStyle/>
          <a:p>
            <a:pPr algn="ctr"/>
            <a:r>
              <a:rPr lang="tr-TR" sz="15000" b="1" dirty="0" err="1" smtClean="0">
                <a:latin typeface="Bahnschrift" panose="020B0502040204020203" pitchFamily="34" charset="0"/>
              </a:rPr>
              <a:t>ZekÂt</a:t>
            </a:r>
            <a:endParaRPr lang="tr-TR" sz="15000" b="1" dirty="0">
              <a:latin typeface="Bahnschrift" panose="020B0502040204020203" pitchFamily="34" charset="0"/>
            </a:endParaRPr>
          </a:p>
        </p:txBody>
      </p:sp>
    </p:spTree>
    <p:extLst>
      <p:ext uri="{BB962C8B-B14F-4D97-AF65-F5344CB8AC3E}">
        <p14:creationId xmlns:p14="http://schemas.microsoft.com/office/powerpoint/2010/main" val="391376148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4213" y="561703"/>
            <a:ext cx="10641284" cy="5432696"/>
          </a:xfrm>
          <a:prstGeom prst="rect">
            <a:avLst/>
          </a:prstGeom>
          <a:noFill/>
          <a:ln>
            <a:noFill/>
          </a:ln>
        </p:spPr>
      </p:pic>
    </p:spTree>
    <p:extLst>
      <p:ext uri="{BB962C8B-B14F-4D97-AF65-F5344CB8AC3E}">
        <p14:creationId xmlns:p14="http://schemas.microsoft.com/office/powerpoint/2010/main" val="1003701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522515" y="653143"/>
            <a:ext cx="10319656" cy="5460274"/>
          </a:xfrm>
          <a:prstGeom prst="rect">
            <a:avLst/>
          </a:prstGeom>
        </p:spPr>
      </p:pic>
    </p:spTree>
    <p:extLst>
      <p:ext uri="{BB962C8B-B14F-4D97-AF65-F5344CB8AC3E}">
        <p14:creationId xmlns:p14="http://schemas.microsoft.com/office/powerpoint/2010/main" val="2330124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6" name="İçerik Yer Tutucusu 5"/>
          <p:cNvPicPr>
            <a:picLocks noGrp="1" noChangeAspect="1"/>
          </p:cNvPicPr>
          <p:nvPr>
            <p:ph idx="1"/>
          </p:nvPr>
        </p:nvPicPr>
        <p:blipFill>
          <a:blip r:embed="rId2"/>
          <a:stretch>
            <a:fillRect/>
          </a:stretch>
        </p:blipFill>
        <p:spPr>
          <a:xfrm>
            <a:off x="1280160" y="627017"/>
            <a:ext cx="3409406" cy="5367381"/>
          </a:xfrm>
          <a:prstGeom prst="rect">
            <a:avLst/>
          </a:prstGeom>
        </p:spPr>
      </p:pic>
      <p:pic>
        <p:nvPicPr>
          <p:cNvPr id="7" name="Resim 6"/>
          <p:cNvPicPr>
            <a:picLocks noChangeAspect="1"/>
          </p:cNvPicPr>
          <p:nvPr/>
        </p:nvPicPr>
        <p:blipFill>
          <a:blip r:embed="rId3"/>
          <a:stretch>
            <a:fillRect/>
          </a:stretch>
        </p:blipFill>
        <p:spPr>
          <a:xfrm>
            <a:off x="6074230" y="627017"/>
            <a:ext cx="3709850" cy="5367381"/>
          </a:xfrm>
          <a:prstGeom prst="rect">
            <a:avLst/>
          </a:prstGeom>
        </p:spPr>
      </p:pic>
    </p:spTree>
    <p:extLst>
      <p:ext uri="{BB962C8B-B14F-4D97-AF65-F5344CB8AC3E}">
        <p14:creationId xmlns:p14="http://schemas.microsoft.com/office/powerpoint/2010/main" val="2377022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457199" y="470263"/>
            <a:ext cx="10802983" cy="5865223"/>
          </a:xfrm>
          <a:prstGeom prst="rect">
            <a:avLst/>
          </a:prstGeom>
        </p:spPr>
      </p:pic>
    </p:spTree>
    <p:extLst>
      <p:ext uri="{BB962C8B-B14F-4D97-AF65-F5344CB8AC3E}">
        <p14:creationId xmlns:p14="http://schemas.microsoft.com/office/powerpoint/2010/main" val="117327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2220686"/>
            <a:ext cx="8534400" cy="195943"/>
          </a:xfrm>
        </p:spPr>
        <p:txBody>
          <a:bodyPr>
            <a:noAutofit/>
          </a:bodyPr>
          <a:lstStyle/>
          <a:p>
            <a:r>
              <a:rPr lang="tr-TR" cap="none" dirty="0" smtClean="0"/>
              <a:t/>
            </a:r>
            <a:br>
              <a:rPr lang="tr-TR" cap="none" dirty="0" smtClean="0"/>
            </a:br>
            <a:r>
              <a:rPr lang="tr-TR" cap="none" dirty="0"/>
              <a:t/>
            </a:r>
            <a:br>
              <a:rPr lang="tr-TR" cap="none" dirty="0"/>
            </a:br>
            <a:r>
              <a:rPr lang="tr-TR" cap="none" dirty="0" smtClean="0"/>
              <a:t>Kelime anlamı; temizlik ve bereket olan zekât, dinen zengin sayılan </a:t>
            </a:r>
            <a:r>
              <a:rPr lang="tr-TR" cap="none" dirty="0" err="1" smtClean="0"/>
              <a:t>müslümanın</a:t>
            </a:r>
            <a:r>
              <a:rPr lang="tr-TR" cap="none" dirty="0" smtClean="0"/>
              <a:t> sahip olduğu malın bir bölümünü </a:t>
            </a:r>
            <a:r>
              <a:rPr lang="tr-TR" cap="none" dirty="0" err="1" smtClean="0"/>
              <a:t>allah</a:t>
            </a:r>
            <a:r>
              <a:rPr lang="tr-TR" cap="none" dirty="0" smtClean="0"/>
              <a:t> rızası için belirli kişilere karşılıksız olarak vermesi anlamına gelmektedir.</a:t>
            </a:r>
            <a:endParaRPr lang="tr-TR" cap="none" dirty="0"/>
          </a:p>
        </p:txBody>
      </p:sp>
    </p:spTree>
    <p:extLst>
      <p:ext uri="{BB962C8B-B14F-4D97-AF65-F5344CB8AC3E}">
        <p14:creationId xmlns:p14="http://schemas.microsoft.com/office/powerpoint/2010/main" val="42837376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3583" y="659675"/>
            <a:ext cx="8534400" cy="3615267"/>
          </a:xfrm>
        </p:spPr>
        <p:txBody>
          <a:bodyPr>
            <a:normAutofit fontScale="92500" lnSpcReduction="20000"/>
          </a:bodyPr>
          <a:lstStyle/>
          <a:p>
            <a:pPr marL="0" indent="0">
              <a:buNone/>
            </a:pPr>
            <a:r>
              <a:rPr lang="tr-TR" sz="3200" b="1" dirty="0">
                <a:solidFill>
                  <a:schemeClr val="tx1"/>
                </a:solidFill>
              </a:rPr>
              <a:t>Allah </a:t>
            </a:r>
            <a:r>
              <a:rPr lang="tr-TR" sz="3200" b="1" dirty="0" err="1">
                <a:solidFill>
                  <a:schemeClr val="tx1"/>
                </a:solidFill>
              </a:rPr>
              <a:t>Teâla</a:t>
            </a:r>
            <a:r>
              <a:rPr lang="tr-TR" sz="3200" b="1" dirty="0">
                <a:solidFill>
                  <a:schemeClr val="tx1"/>
                </a:solidFill>
              </a:rPr>
              <a:t> (</a:t>
            </a:r>
            <a:r>
              <a:rPr lang="tr-TR" sz="3200" b="1" dirty="0" err="1">
                <a:solidFill>
                  <a:schemeClr val="tx1"/>
                </a:solidFill>
              </a:rPr>
              <a:t>c.c</a:t>
            </a:r>
            <a:r>
              <a:rPr lang="tr-TR" sz="3200" b="1" dirty="0">
                <a:solidFill>
                  <a:schemeClr val="tx1"/>
                </a:solidFill>
              </a:rPr>
              <a:t>.) pek çok ayette zekâtı emretmiştir</a:t>
            </a:r>
            <a:r>
              <a:rPr lang="tr-TR" sz="3200" b="1" dirty="0" smtClean="0">
                <a:solidFill>
                  <a:schemeClr val="tx1"/>
                </a:solidFill>
              </a:rPr>
              <a:t>:</a:t>
            </a:r>
          </a:p>
          <a:p>
            <a:pPr marL="0" indent="0">
              <a:buNone/>
            </a:pPr>
            <a:endParaRPr lang="tr-TR" dirty="0" smtClean="0">
              <a:solidFill>
                <a:schemeClr val="tx1"/>
              </a:solidFill>
            </a:endParaRPr>
          </a:p>
          <a:p>
            <a:pPr marL="0" indent="0">
              <a:buNone/>
            </a:pPr>
            <a:endParaRPr lang="tr-TR" dirty="0">
              <a:solidFill>
                <a:schemeClr val="tx1"/>
              </a:solidFill>
            </a:endParaRPr>
          </a:p>
          <a:p>
            <a:pPr marL="0" indent="0">
              <a:buNone/>
            </a:pPr>
            <a:r>
              <a:rPr lang="tr-TR" dirty="0">
                <a:solidFill>
                  <a:schemeClr val="tx1"/>
                </a:solidFill>
              </a:rPr>
              <a:t> </a:t>
            </a:r>
            <a:endParaRPr lang="tr-TR" dirty="0" smtClean="0">
              <a:solidFill>
                <a:schemeClr val="tx1"/>
              </a:solidFill>
            </a:endParaRPr>
          </a:p>
          <a:p>
            <a:pPr marL="0" indent="0">
              <a:buNone/>
            </a:pPr>
            <a:endParaRPr lang="tr-TR" dirty="0" smtClean="0">
              <a:solidFill>
                <a:schemeClr val="tx1"/>
              </a:solidFill>
            </a:endParaRPr>
          </a:p>
          <a:p>
            <a:pPr marL="0" indent="0">
              <a:buNone/>
            </a:pPr>
            <a:r>
              <a:rPr lang="tr-TR" sz="3200" b="1" dirty="0">
                <a:solidFill>
                  <a:schemeClr val="tx1"/>
                </a:solidFill>
              </a:rPr>
              <a:t>“Namazı kılın, zekâtı verin</a:t>
            </a:r>
            <a:r>
              <a:rPr lang="tr-TR" sz="3200" b="1" dirty="0" smtClean="0">
                <a:solidFill>
                  <a:schemeClr val="tx1"/>
                </a:solidFill>
              </a:rPr>
              <a:t>...”</a:t>
            </a:r>
          </a:p>
          <a:p>
            <a:pPr marL="0" indent="0">
              <a:buNone/>
            </a:pPr>
            <a:r>
              <a:rPr lang="tr-TR" sz="3200" b="1" dirty="0" smtClean="0">
                <a:solidFill>
                  <a:schemeClr val="tx1"/>
                </a:solidFill>
              </a:rPr>
              <a:t>(Bakara 43)</a:t>
            </a:r>
            <a:endParaRPr lang="tr-TR" sz="3200" b="1" dirty="0">
              <a:solidFill>
                <a:schemeClr val="tx1"/>
              </a:solidFill>
            </a:endParaRPr>
          </a:p>
        </p:txBody>
      </p:sp>
      <p:pic>
        <p:nvPicPr>
          <p:cNvPr id="5" name="Resim 4"/>
          <p:cNvPicPr>
            <a:picLocks noChangeAspect="1"/>
          </p:cNvPicPr>
          <p:nvPr/>
        </p:nvPicPr>
        <p:blipFill>
          <a:blip r:embed="rId2"/>
          <a:stretch>
            <a:fillRect/>
          </a:stretch>
        </p:blipFill>
        <p:spPr>
          <a:xfrm>
            <a:off x="3500844" y="1931731"/>
            <a:ext cx="6426925" cy="809897"/>
          </a:xfrm>
          <a:prstGeom prst="rect">
            <a:avLst/>
          </a:prstGeom>
        </p:spPr>
      </p:pic>
    </p:spTree>
    <p:extLst>
      <p:ext uri="{BB962C8B-B14F-4D97-AF65-F5344CB8AC3E}">
        <p14:creationId xmlns:p14="http://schemas.microsoft.com/office/powerpoint/2010/main" val="1597523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3017520"/>
            <a:ext cx="8534400" cy="169816"/>
          </a:xfrm>
        </p:spPr>
        <p:txBody>
          <a:bodyPr>
            <a:noAutofit/>
          </a:bodyPr>
          <a:lstStyle/>
          <a:p>
            <a:pPr marL="0" indent="0">
              <a:buNone/>
            </a:pPr>
            <a:r>
              <a:rPr lang="tr-TR" sz="3200" b="1" dirty="0" smtClean="0">
                <a:solidFill>
                  <a:schemeClr val="tx1"/>
                </a:solidFill>
              </a:rPr>
              <a:t>Bir başka ayette: </a:t>
            </a:r>
          </a:p>
          <a:p>
            <a:pPr marL="0" indent="0">
              <a:buNone/>
            </a:pPr>
            <a:endParaRPr lang="tr-TR" sz="3200" b="1" dirty="0" smtClean="0">
              <a:solidFill>
                <a:schemeClr val="tx1"/>
              </a:solidFill>
            </a:endParaRPr>
          </a:p>
          <a:p>
            <a:endParaRPr lang="tr-TR" sz="3200" b="1" dirty="0" smtClean="0">
              <a:solidFill>
                <a:schemeClr val="tx1"/>
              </a:solidFill>
            </a:endParaRPr>
          </a:p>
          <a:p>
            <a:endParaRPr lang="tr-TR" sz="3200" b="1" dirty="0">
              <a:solidFill>
                <a:schemeClr val="tx1"/>
              </a:solidFill>
            </a:endParaRPr>
          </a:p>
          <a:p>
            <a:pPr marL="0" indent="0">
              <a:buNone/>
            </a:pPr>
            <a:r>
              <a:rPr lang="tr-TR" sz="3200" b="1" dirty="0">
                <a:solidFill>
                  <a:schemeClr val="tx1"/>
                </a:solidFill>
              </a:rPr>
              <a:t>“Onların mallarında muhtaç ve yoksullar için bir hak vardır</a:t>
            </a:r>
            <a:r>
              <a:rPr lang="tr-TR" sz="3200" b="1" dirty="0" smtClean="0">
                <a:solidFill>
                  <a:schemeClr val="tx1"/>
                </a:solidFill>
              </a:rPr>
              <a:t>.”</a:t>
            </a:r>
          </a:p>
          <a:p>
            <a:pPr marL="0" indent="0">
              <a:buNone/>
            </a:pPr>
            <a:r>
              <a:rPr lang="tr-TR" sz="3200" b="1" dirty="0" smtClean="0">
                <a:solidFill>
                  <a:schemeClr val="tx1"/>
                </a:solidFill>
              </a:rPr>
              <a:t>(</a:t>
            </a:r>
            <a:r>
              <a:rPr lang="tr-TR" sz="3200" b="1" dirty="0" err="1" smtClean="0">
                <a:solidFill>
                  <a:schemeClr val="tx1"/>
                </a:solidFill>
              </a:rPr>
              <a:t>Zariyat</a:t>
            </a:r>
            <a:r>
              <a:rPr lang="tr-TR" sz="3200" b="1" dirty="0" smtClean="0">
                <a:solidFill>
                  <a:schemeClr val="tx1"/>
                </a:solidFill>
              </a:rPr>
              <a:t> 19)</a:t>
            </a:r>
            <a:endParaRPr lang="tr-TR" sz="3200" b="1" dirty="0">
              <a:solidFill>
                <a:schemeClr val="tx1"/>
              </a:solidFill>
            </a:endParaRPr>
          </a:p>
          <a:p>
            <a:endParaRPr lang="tr-TR" sz="3200" dirty="0" smtClean="0">
              <a:solidFill>
                <a:schemeClr val="tx1"/>
              </a:solidFill>
            </a:endParaRPr>
          </a:p>
          <a:p>
            <a:endParaRPr lang="tr-TR" sz="3200" dirty="0">
              <a:solidFill>
                <a:schemeClr val="tx1"/>
              </a:solidFill>
            </a:endParaRPr>
          </a:p>
        </p:txBody>
      </p:sp>
      <p:pic>
        <p:nvPicPr>
          <p:cNvPr id="2" name="Resim 1"/>
          <p:cNvPicPr>
            <a:picLocks noChangeAspect="1"/>
          </p:cNvPicPr>
          <p:nvPr/>
        </p:nvPicPr>
        <p:blipFill>
          <a:blip r:embed="rId2"/>
          <a:stretch>
            <a:fillRect/>
          </a:stretch>
        </p:blipFill>
        <p:spPr>
          <a:xfrm>
            <a:off x="4348071" y="1744572"/>
            <a:ext cx="4870541" cy="567553"/>
          </a:xfrm>
          <a:prstGeom prst="rect">
            <a:avLst/>
          </a:prstGeom>
        </p:spPr>
      </p:pic>
    </p:spTree>
    <p:extLst>
      <p:ext uri="{BB962C8B-B14F-4D97-AF65-F5344CB8AC3E}">
        <p14:creationId xmlns:p14="http://schemas.microsoft.com/office/powerpoint/2010/main" val="99074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85799"/>
            <a:ext cx="8534400" cy="4212771"/>
          </a:xfrm>
        </p:spPr>
        <p:txBody>
          <a:bodyPr>
            <a:normAutofit fontScale="85000" lnSpcReduction="10000"/>
          </a:bodyPr>
          <a:lstStyle/>
          <a:p>
            <a:pPr marL="0" indent="0">
              <a:buNone/>
            </a:pPr>
            <a:r>
              <a:rPr lang="tr-TR" sz="3200" b="1" i="1" dirty="0" smtClean="0">
                <a:solidFill>
                  <a:schemeClr val="tx1"/>
                </a:solidFill>
              </a:rPr>
              <a:t>Zekatın bireysel ve toplumsal faydaları vardır. Bunlardan bazılarını şu şekilde sıralayabiliriz:</a:t>
            </a:r>
          </a:p>
          <a:p>
            <a:pPr marL="0" indent="0">
              <a:buNone/>
            </a:pPr>
            <a:endParaRPr lang="tr-TR" sz="3200" b="1" i="1" dirty="0" smtClean="0">
              <a:solidFill>
                <a:schemeClr val="tx1"/>
              </a:solidFill>
            </a:endParaRPr>
          </a:p>
          <a:p>
            <a:pPr>
              <a:buFontTx/>
              <a:buChar char="-"/>
            </a:pPr>
            <a:r>
              <a:rPr lang="tr-TR" sz="2800" b="1" dirty="0" smtClean="0">
                <a:solidFill>
                  <a:schemeClr val="tx1"/>
                </a:solidFill>
              </a:rPr>
              <a:t>Zengin ile fakir arasında toplumsal barışı temin eder.</a:t>
            </a:r>
          </a:p>
          <a:p>
            <a:pPr>
              <a:buFontTx/>
              <a:buChar char="-"/>
            </a:pPr>
            <a:r>
              <a:rPr lang="tr-TR" sz="2800" b="1" dirty="0" smtClean="0">
                <a:solidFill>
                  <a:schemeClr val="tx1"/>
                </a:solidFill>
              </a:rPr>
              <a:t>İslam’ın köprüsüdür.</a:t>
            </a:r>
          </a:p>
          <a:p>
            <a:pPr>
              <a:buFontTx/>
              <a:buChar char="-"/>
            </a:pPr>
            <a:r>
              <a:rPr lang="tr-TR" sz="2800" b="1" dirty="0" smtClean="0">
                <a:solidFill>
                  <a:schemeClr val="tx1"/>
                </a:solidFill>
              </a:rPr>
              <a:t>Zengin ile fakiri birbirine yaklaştırır.</a:t>
            </a:r>
          </a:p>
          <a:p>
            <a:pPr>
              <a:buFontTx/>
              <a:buChar char="-"/>
            </a:pPr>
            <a:r>
              <a:rPr lang="tr-TR" sz="2800" b="1" dirty="0" smtClean="0">
                <a:solidFill>
                  <a:schemeClr val="tx1"/>
                </a:solidFill>
              </a:rPr>
              <a:t>Karşılıklı sevgi ve saygıyı arttırır.</a:t>
            </a:r>
          </a:p>
          <a:p>
            <a:pPr>
              <a:buFontTx/>
              <a:buChar char="-"/>
            </a:pPr>
            <a:r>
              <a:rPr lang="tr-TR" sz="2800" b="1" dirty="0" smtClean="0">
                <a:solidFill>
                  <a:schemeClr val="tx1"/>
                </a:solidFill>
              </a:rPr>
              <a:t>Huzurlu bir toplum oluşmasına zemin hazırlar.</a:t>
            </a:r>
          </a:p>
          <a:p>
            <a:pPr marL="0" indent="0">
              <a:buNone/>
            </a:pPr>
            <a:endParaRPr lang="tr-TR" sz="3200" b="1" dirty="0">
              <a:solidFill>
                <a:schemeClr val="tx1"/>
              </a:solidFill>
            </a:endParaRPr>
          </a:p>
        </p:txBody>
      </p:sp>
    </p:spTree>
    <p:extLst>
      <p:ext uri="{BB962C8B-B14F-4D97-AF65-F5344CB8AC3E}">
        <p14:creationId xmlns:p14="http://schemas.microsoft.com/office/powerpoint/2010/main" val="427652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4321" y="709974"/>
            <a:ext cx="10463348" cy="7355860"/>
          </a:xfrm>
          <a:prstGeom prst="rect">
            <a:avLst/>
          </a:prstGeom>
        </p:spPr>
        <p:txBody>
          <a:bodyPr wrap="square">
            <a:spAutoFit/>
          </a:bodyPr>
          <a:lstStyle/>
          <a:p>
            <a:pPr algn="ctr"/>
            <a:r>
              <a:rPr lang="tr-TR" sz="2400" b="1" dirty="0" smtClean="0">
                <a:solidFill>
                  <a:srgbClr val="C00000"/>
                </a:solidFill>
              </a:rPr>
              <a:t>Zekat ile İlgili Kavramlar</a:t>
            </a:r>
          </a:p>
          <a:p>
            <a:pPr marL="285750" indent="-285750">
              <a:buFontTx/>
              <a:buChar char="-"/>
            </a:pPr>
            <a:r>
              <a:rPr lang="tr-TR" sz="1600" b="1" i="1" dirty="0" smtClean="0">
                <a:solidFill>
                  <a:srgbClr val="C00000"/>
                </a:solidFill>
              </a:rPr>
              <a:t>Nisap</a:t>
            </a:r>
            <a:r>
              <a:rPr lang="tr-TR" sz="1600" dirty="0">
                <a:solidFill>
                  <a:srgbClr val="C00000"/>
                </a:solidFill>
              </a:rPr>
              <a:t>, </a:t>
            </a:r>
            <a:r>
              <a:rPr lang="tr-TR" sz="1600" dirty="0"/>
              <a:t>dinen zengin sayılmak için belirlenen miktara denir. Peygamberimiz bir kişinin dinen zengin sayılması için sahip olması gereken malları şu şekilde belirlemiştir. 595 gr. gümüş, 80,18 gr. altın veya bunun tutarında para, ticaret malı, 40 koyun veya keçi, 30 sığır, 5 deve</a:t>
            </a:r>
            <a:r>
              <a:rPr lang="tr-TR" sz="1600" dirty="0" smtClean="0"/>
              <a:t>.</a:t>
            </a:r>
          </a:p>
          <a:p>
            <a:pPr marL="285750" indent="-285750">
              <a:buFontTx/>
              <a:buChar char="-"/>
            </a:pPr>
            <a:endParaRPr lang="tr-TR" sz="1600" dirty="0" smtClean="0"/>
          </a:p>
          <a:p>
            <a:pPr marL="285750" indent="-285750">
              <a:buFontTx/>
              <a:buChar char="-"/>
            </a:pPr>
            <a:r>
              <a:rPr lang="tr-TR" sz="1600" b="1" i="1" dirty="0" smtClean="0">
                <a:solidFill>
                  <a:srgbClr val="C00000"/>
                </a:solidFill>
              </a:rPr>
              <a:t>Temlik</a:t>
            </a:r>
            <a:r>
              <a:rPr lang="tr-TR" sz="1600" dirty="0">
                <a:solidFill>
                  <a:srgbClr val="C00000"/>
                </a:solidFill>
              </a:rPr>
              <a:t>, </a:t>
            </a:r>
            <a:r>
              <a:rPr lang="tr-TR" sz="1600" dirty="0"/>
              <a:t>zekâtı, ona ehil olanlara vermek yani onların mülkiyetlerine geçirmektir. </a:t>
            </a:r>
            <a:r>
              <a:rPr lang="tr-TR" sz="1600" dirty="0" err="1"/>
              <a:t>Taharrî</a:t>
            </a:r>
            <a:r>
              <a:rPr lang="tr-TR" sz="1600" dirty="0"/>
              <a:t> ise zekâtı vermeden önce verilecek yerin, ayette geçen sekiz sınıftan biri olması konusunda araştırma yapmaktır. Temlik ve </a:t>
            </a:r>
            <a:r>
              <a:rPr lang="tr-TR" sz="1600" dirty="0" err="1"/>
              <a:t>taharrî</a:t>
            </a:r>
            <a:r>
              <a:rPr lang="tr-TR" sz="1600" dirty="0"/>
              <a:t>, zekâtın </a:t>
            </a:r>
            <a:r>
              <a:rPr lang="tr-TR" sz="1600" dirty="0" err="1"/>
              <a:t>sahîh</a:t>
            </a:r>
            <a:r>
              <a:rPr lang="tr-TR" sz="1600" dirty="0"/>
              <a:t> olması için </a:t>
            </a:r>
            <a:r>
              <a:rPr lang="tr-TR" sz="1600" dirty="0" smtClean="0"/>
              <a:t>gereklidir.</a:t>
            </a:r>
          </a:p>
          <a:p>
            <a:pPr marL="285750" indent="-285750">
              <a:buFontTx/>
              <a:buChar char="-"/>
            </a:pPr>
            <a:endParaRPr lang="tr-TR" sz="1600" dirty="0" smtClean="0"/>
          </a:p>
          <a:p>
            <a:pPr marL="285750" indent="-285750">
              <a:buFontTx/>
              <a:buChar char="-"/>
            </a:pPr>
            <a:r>
              <a:rPr lang="tr-TR" sz="1600" b="1" i="1" dirty="0" err="1">
                <a:solidFill>
                  <a:schemeClr val="accent6"/>
                </a:solidFill>
              </a:rPr>
              <a:t>Hâvâic</a:t>
            </a:r>
            <a:r>
              <a:rPr lang="tr-TR" sz="1600" b="1" i="1" dirty="0">
                <a:solidFill>
                  <a:schemeClr val="accent6"/>
                </a:solidFill>
              </a:rPr>
              <a:t>-i </a:t>
            </a:r>
            <a:r>
              <a:rPr lang="tr-TR" sz="1600" b="1" i="1" dirty="0" err="1">
                <a:solidFill>
                  <a:schemeClr val="accent6"/>
                </a:solidFill>
              </a:rPr>
              <a:t>Asliyye</a:t>
            </a:r>
            <a:r>
              <a:rPr lang="tr-TR" sz="1600" b="1" i="1" dirty="0">
                <a:solidFill>
                  <a:schemeClr val="accent6"/>
                </a:solidFill>
              </a:rPr>
              <a:t> (Temel İhtiyaçlar): </a:t>
            </a:r>
            <a:r>
              <a:rPr lang="tr-TR" sz="1600" dirty="0"/>
              <a:t>Bir kimsenin zengin olup olmadığına bakılırken hesap dışı tutulan asli ihtiyaç ve giderlerdir</a:t>
            </a:r>
            <a:r>
              <a:rPr lang="tr-TR" sz="1600" dirty="0" smtClean="0"/>
              <a:t>.</a:t>
            </a:r>
          </a:p>
          <a:p>
            <a:pPr marL="285750" indent="-285750">
              <a:buFontTx/>
              <a:buChar char="-"/>
            </a:pPr>
            <a:endParaRPr lang="tr-TR" sz="1600" dirty="0" smtClean="0"/>
          </a:p>
          <a:p>
            <a:pPr marL="285750" indent="-285750">
              <a:buFontTx/>
              <a:buChar char="-"/>
            </a:pPr>
            <a:r>
              <a:rPr lang="tr-TR" sz="1600" b="1" i="1" dirty="0" err="1">
                <a:solidFill>
                  <a:srgbClr val="C00000"/>
                </a:solidFill>
              </a:rPr>
              <a:t>Havl</a:t>
            </a:r>
            <a:r>
              <a:rPr lang="tr-TR" sz="1600" b="1" i="1" dirty="0">
                <a:solidFill>
                  <a:srgbClr val="C00000"/>
                </a:solidFill>
              </a:rPr>
              <a:t>-i </a:t>
            </a:r>
            <a:r>
              <a:rPr lang="tr-TR" sz="1600" b="1" i="1" dirty="0" err="1">
                <a:solidFill>
                  <a:srgbClr val="C00000"/>
                </a:solidFill>
              </a:rPr>
              <a:t>Havelan</a:t>
            </a:r>
            <a:r>
              <a:rPr lang="tr-TR" sz="1600" b="1" i="1" dirty="0">
                <a:solidFill>
                  <a:srgbClr val="C00000"/>
                </a:solidFill>
              </a:rPr>
              <a:t>: </a:t>
            </a:r>
            <a:r>
              <a:rPr lang="tr-TR" sz="1600" dirty="0"/>
              <a:t>Malın üzerinden bir kamerî yılın geçmesidir. Bir kişi, nisap miktarı para veya ticari mala sahip olup zengin sayıldığında bir hicrî yıl (354 gün) sonra zekât vermek ona farz olur</a:t>
            </a:r>
            <a:r>
              <a:rPr lang="tr-TR" sz="1600" dirty="0" smtClean="0"/>
              <a:t>.</a:t>
            </a:r>
          </a:p>
          <a:p>
            <a:pPr marL="285750" indent="-285750">
              <a:buFontTx/>
              <a:buChar char="-"/>
            </a:pPr>
            <a:endParaRPr lang="tr-TR" sz="1600" dirty="0" smtClean="0"/>
          </a:p>
          <a:p>
            <a:pPr marL="285750" indent="-285750">
              <a:buFontTx/>
              <a:buChar char="-"/>
            </a:pPr>
            <a:r>
              <a:rPr lang="tr-TR" sz="1600" b="1" i="1" dirty="0" err="1">
                <a:solidFill>
                  <a:srgbClr val="C00000"/>
                </a:solidFill>
              </a:rPr>
              <a:t>Sâime</a:t>
            </a:r>
            <a:r>
              <a:rPr lang="tr-TR" sz="1600" b="1" i="1" dirty="0">
                <a:solidFill>
                  <a:srgbClr val="C00000"/>
                </a:solidFill>
              </a:rPr>
              <a:t>: </a:t>
            </a:r>
            <a:r>
              <a:rPr lang="tr-TR" sz="1600" dirty="0"/>
              <a:t>Senenin çoğunu meralarda otlayarak geçiren hayvanlara denir. </a:t>
            </a:r>
            <a:endParaRPr lang="tr-TR" sz="1600" dirty="0" smtClean="0"/>
          </a:p>
          <a:p>
            <a:pPr marL="285750" indent="-285750">
              <a:buFontTx/>
              <a:buChar char="-"/>
            </a:pPr>
            <a:endParaRPr lang="tr-TR" sz="1600" dirty="0" smtClean="0"/>
          </a:p>
          <a:p>
            <a:pPr marL="285750" indent="-285750">
              <a:buFontTx/>
              <a:buChar char="-"/>
            </a:pPr>
            <a:r>
              <a:rPr lang="tr-TR" sz="1600" b="1" i="1" dirty="0" smtClean="0">
                <a:solidFill>
                  <a:srgbClr val="C00000"/>
                </a:solidFill>
              </a:rPr>
              <a:t>Öşür</a:t>
            </a:r>
            <a:r>
              <a:rPr lang="tr-TR" sz="1600" b="1" i="1" dirty="0">
                <a:solidFill>
                  <a:srgbClr val="C00000"/>
                </a:solidFill>
              </a:rPr>
              <a:t>: </a:t>
            </a:r>
            <a:r>
              <a:rPr lang="tr-TR" sz="1600" dirty="0"/>
              <a:t>Kelime anlamı “onda bir” demektir. Fıkhi bir terim olarak toprak ürünlerinden verilen zekât anlamında kullanılır. </a:t>
            </a:r>
            <a:endParaRPr lang="tr-TR" sz="1600" dirty="0" smtClean="0"/>
          </a:p>
          <a:p>
            <a:pPr marL="285750" indent="-285750">
              <a:buFontTx/>
              <a:buChar char="-"/>
            </a:pPr>
            <a:endParaRPr lang="tr-TR" sz="1600" dirty="0" smtClean="0"/>
          </a:p>
          <a:p>
            <a:pPr marL="285750" indent="-285750">
              <a:buFontTx/>
              <a:buChar char="-"/>
            </a:pPr>
            <a:r>
              <a:rPr lang="tr-TR" sz="1600" b="1" i="1" dirty="0" smtClean="0">
                <a:solidFill>
                  <a:srgbClr val="C00000"/>
                </a:solidFill>
              </a:rPr>
              <a:t>Sadaka-i </a:t>
            </a:r>
            <a:r>
              <a:rPr lang="tr-TR" sz="1600" b="1" i="1" dirty="0" err="1">
                <a:solidFill>
                  <a:srgbClr val="C00000"/>
                </a:solidFill>
              </a:rPr>
              <a:t>Fıtr</a:t>
            </a:r>
            <a:r>
              <a:rPr lang="tr-TR" sz="1600" b="1" i="1" dirty="0">
                <a:solidFill>
                  <a:srgbClr val="C00000"/>
                </a:solidFill>
              </a:rPr>
              <a:t> (fitre): </a:t>
            </a:r>
            <a:r>
              <a:rPr lang="tr-TR" sz="1600" dirty="0"/>
              <a:t>Ramazanın sonuna yetişen zengin ve hür bir Müslümanın, fakirlere vermekle yükümlü olduğu sadakadır. </a:t>
            </a:r>
            <a:endParaRPr lang="tr-TR" sz="1600" dirty="0" smtClean="0"/>
          </a:p>
          <a:p>
            <a:pPr marL="285750" indent="-285750">
              <a:buFontTx/>
              <a:buChar char="-"/>
            </a:pPr>
            <a:endParaRPr lang="tr-TR" sz="1600" dirty="0"/>
          </a:p>
          <a:p>
            <a:pPr marL="285750" indent="-285750">
              <a:buFontTx/>
              <a:buChar char="-"/>
            </a:pPr>
            <a:endParaRPr lang="tr-TR" sz="1600" dirty="0" smtClean="0"/>
          </a:p>
          <a:p>
            <a:pPr marL="285750" indent="-285750">
              <a:buFontTx/>
              <a:buChar char="-"/>
            </a:pPr>
            <a:endParaRPr lang="tr-TR" sz="1600" dirty="0"/>
          </a:p>
          <a:p>
            <a:pPr marL="285750" indent="-285750">
              <a:buFontTx/>
              <a:buChar char="-"/>
            </a:pPr>
            <a:endParaRPr lang="tr-TR" sz="1600" dirty="0" smtClean="0"/>
          </a:p>
          <a:p>
            <a:pPr marL="285750" indent="-285750">
              <a:buFontTx/>
              <a:buChar char="-"/>
            </a:pPr>
            <a:endParaRPr lang="tr-TR" sz="1600" dirty="0"/>
          </a:p>
          <a:p>
            <a:pPr marL="285750" indent="-285750">
              <a:buFontTx/>
              <a:buChar char="-"/>
            </a:pPr>
            <a:endParaRPr lang="tr-TR" sz="1600" dirty="0" smtClean="0"/>
          </a:p>
          <a:p>
            <a:pPr marL="285750" indent="-285750">
              <a:buFontTx/>
              <a:buChar char="-"/>
            </a:pPr>
            <a:endParaRPr lang="tr-TR" sz="1600" dirty="0"/>
          </a:p>
        </p:txBody>
      </p:sp>
    </p:spTree>
    <p:extLst>
      <p:ext uri="{BB962C8B-B14F-4D97-AF65-F5344CB8AC3E}">
        <p14:creationId xmlns:p14="http://schemas.microsoft.com/office/powerpoint/2010/main" val="78543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9530" y="496389"/>
            <a:ext cx="9705704" cy="5760720"/>
          </a:xfrm>
          <a:prstGeom prst="rect">
            <a:avLst/>
          </a:prstGeom>
          <a:noFill/>
          <a:ln>
            <a:noFill/>
          </a:ln>
        </p:spPr>
      </p:pic>
    </p:spTree>
    <p:extLst>
      <p:ext uri="{BB962C8B-B14F-4D97-AF65-F5344CB8AC3E}">
        <p14:creationId xmlns:p14="http://schemas.microsoft.com/office/powerpoint/2010/main" val="581038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684212" y="685801"/>
            <a:ext cx="8534400" cy="1025434"/>
          </a:xfrm>
        </p:spPr>
        <p:txBody>
          <a:bodyPr>
            <a:normAutofit/>
          </a:bodyPr>
          <a:lstStyle/>
          <a:p>
            <a:pPr marL="0" indent="0" algn="ctr">
              <a:buNone/>
            </a:pPr>
            <a:r>
              <a:rPr lang="tr-TR" sz="3200" b="1" i="1" dirty="0" smtClean="0">
                <a:solidFill>
                  <a:schemeClr val="tx1"/>
                </a:solidFill>
              </a:rPr>
              <a:t>          NİSAP </a:t>
            </a:r>
            <a:r>
              <a:rPr lang="tr-TR" sz="3200" b="1" i="1" dirty="0" smtClean="0">
                <a:solidFill>
                  <a:schemeClr val="tx1"/>
                </a:solidFill>
              </a:rPr>
              <a:t>MİKTARLARI</a:t>
            </a:r>
          </a:p>
          <a:p>
            <a:pPr marL="0" indent="0" algn="ctr">
              <a:buNone/>
            </a:pPr>
            <a:endParaRPr lang="tr-TR" sz="3200" b="1" i="1" dirty="0">
              <a:solidFill>
                <a:schemeClr val="tx1"/>
              </a:solidFill>
            </a:endParaRPr>
          </a:p>
        </p:txBody>
      </p:sp>
      <p:pic>
        <p:nvPicPr>
          <p:cNvPr id="6" name="İçerik Yer Tutucusu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8457" y="1188719"/>
            <a:ext cx="10384972" cy="5159829"/>
          </a:xfrm>
          <a:prstGeom prst="rect">
            <a:avLst/>
          </a:prstGeom>
          <a:noFill/>
          <a:ln>
            <a:noFill/>
          </a:ln>
        </p:spPr>
      </p:pic>
    </p:spTree>
    <p:extLst>
      <p:ext uri="{BB962C8B-B14F-4D97-AF65-F5344CB8AC3E}">
        <p14:creationId xmlns:p14="http://schemas.microsoft.com/office/powerpoint/2010/main" val="355892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3474720"/>
            <a:ext cx="8534400" cy="2519679"/>
          </a:xfrm>
        </p:spPr>
        <p:txBody>
          <a:bodyPr/>
          <a:lstStyle/>
          <a:p>
            <a:endParaRPr lang="tr-TR" dirty="0"/>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27908" y="457200"/>
            <a:ext cx="9535885" cy="5760720"/>
          </a:xfrm>
          <a:prstGeom prst="rect">
            <a:avLst/>
          </a:prstGeom>
          <a:noFill/>
          <a:ln>
            <a:noFill/>
          </a:ln>
        </p:spPr>
      </p:pic>
    </p:spTree>
    <p:extLst>
      <p:ext uri="{BB962C8B-B14F-4D97-AF65-F5344CB8AC3E}">
        <p14:creationId xmlns:p14="http://schemas.microsoft.com/office/powerpoint/2010/main" val="395792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TM03457491[[fn=Büyük Şehir]]</Template>
  <TotalTime>39</TotalTime>
  <Words>296</Words>
  <Application>Microsoft Office PowerPoint</Application>
  <PresentationFormat>Geniş ekran</PresentationFormat>
  <Paragraphs>42</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Bahnschrift</vt:lpstr>
      <vt:lpstr>Century Gothic</vt:lpstr>
      <vt:lpstr>Wingdings 3</vt:lpstr>
      <vt:lpstr>Dilim</vt:lpstr>
      <vt:lpstr>ZekÂt</vt:lpstr>
      <vt:lpstr>  Kelime anlamı; temizlik ve bereket olan zekât, dinen zengin sayılan müslümanın sahip olduğu malın bir bölümünü allah rızası için belirli kişilere karşılıksız olarak vermesi anlamına gelmektedir.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ZekÂt</dc:title>
  <dc:creator>Öğrenci-9</dc:creator>
  <cp:lastModifiedBy>Öğrenci-9</cp:lastModifiedBy>
  <cp:revision>6</cp:revision>
  <dcterms:created xsi:type="dcterms:W3CDTF">2019-03-19T07:58:22Z</dcterms:created>
  <dcterms:modified xsi:type="dcterms:W3CDTF">2019-03-22T09:57:49Z</dcterms:modified>
</cp:coreProperties>
</file>